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73" r:id="rId4"/>
    <p:sldId id="271" r:id="rId5"/>
    <p:sldId id="267" r:id="rId6"/>
    <p:sldId id="268" r:id="rId7"/>
    <p:sldId id="269" r:id="rId8"/>
    <p:sldId id="261" r:id="rId9"/>
    <p:sldId id="262" r:id="rId10"/>
    <p:sldId id="270" r:id="rId11"/>
    <p:sldId id="263" r:id="rId12"/>
    <p:sldId id="257" r:id="rId13"/>
    <p:sldId id="258" r:id="rId14"/>
    <p:sldId id="259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3891"/>
    <p:restoredTop sz="94696"/>
  </p:normalViewPr>
  <p:slideViewPr>
    <p:cSldViewPr snapToGrid="0" snapToObjects="1">
      <p:cViewPr varScale="1">
        <p:scale>
          <a:sx n="63" d="100"/>
          <a:sy n="63" d="100"/>
        </p:scale>
        <p:origin x="192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media/image4.tiff>
</file>

<file path=ppt/media/image5.gif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226C3-8161-BA42-8B43-B1990B246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BA9372-0A11-644E-AECB-67719649F7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2B85A-A048-9C46-A99C-E439272F8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B2F08-E7A3-034F-9832-89B53CB46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64586-C88C-4549-9670-5CC250010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576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08CCE-8A89-2044-AB31-437C3576F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28390-4289-F545-BE15-97754D7AC2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0087C-7C6D-EB47-A94E-E0FE652D8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E8FEF-F5DE-C346-9451-A0B4B2F1D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347D1-EAC6-8242-8DF8-B7D69BB1E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78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6542FA-EF22-C841-89F7-29638AA288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D8A0CB-1AAC-5A4C-8083-E66AB411B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23E38-A8E3-A045-97C0-20DF21670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2B195-0F56-C543-9F7B-6005F6927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9133A-FC5D-B74C-8C0A-CA424C5AD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49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14863-CFCD-AB47-A4B6-2F17C114C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15C2A-CFC5-DC42-9888-0442DEBD7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55E69-0D85-8942-8CE6-9B657DDDE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C74C5-FC5E-624D-8E1A-CA99757E3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FEA20B-E037-E647-BFBB-FB296063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14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0368C-9A6E-9741-AAB1-30135FC0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C9B14-0C6C-3C4B-8351-04AA0F880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C4C32-3C4D-6C41-BAEB-8880CA5B1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642C8-B08C-4947-8FCA-ED33A9AF6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745EE-90EE-0A45-AC74-F38B931C9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80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F7E00-92E0-5146-9245-1C4F9DE67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51DB1-5C39-5340-BE1F-CB24A7D565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66B392-009D-3D40-AB0D-D3E6C29FAC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44226-8BFD-B14E-AA10-0C14509CA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9341E-B4AF-154E-AA30-3CE9AAFF7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2F0405-E403-DF4F-860B-54248382F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09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51BE9-F2BC-DA47-AB92-29B94F076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9BF9B-3078-7A4A-8777-B5061BD520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A672D-8AA7-5641-9705-4AC4CA5C1A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908D83-28E4-CC4C-B461-F84ABAA88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DD752A-FCD3-AD4B-9341-82D54E94E1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E09044-3BA6-A249-899D-A11477759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75F226-0D07-D341-81DB-C8FC9B9A0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594B55-1F52-E042-880F-6E5F8AC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3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D0B27-0F01-4C4F-8674-DD9BBA215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51CB9-2F2C-3547-8C60-762EA04C9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49625F-9148-EB48-94A7-6DB0E4C2B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3FD8E1-7935-D74B-B19E-08A891B77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883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173507-525B-D24D-AA33-F5C366C03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867A7-1A2B-3D43-9500-D29E5DE7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AAA72-CA47-BD4B-B152-CA192BE5F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255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F4554-297E-1947-AA3B-F6CAA61FE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E927B-AD80-424C-AE6C-18D9B3CE7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F121C1-C4EE-CB4D-ABFF-59878D76B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6A29F7-A62E-7846-B542-3857D6078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40FB4-B8F7-634B-B17E-9409642A6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9E238-32D5-0A4B-8A3C-12AD44887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92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47D82-1266-984E-8C24-54FB92BA9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E9F589-D0FC-1D46-A6A5-4DE3EDE1E9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23A82F-8536-004F-9F4C-D6E7EF3C9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27FEC-97B5-B946-86C3-26E1F77C4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A2576B-EA96-DE42-B665-654D8C7AE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E65B39-5D29-254B-BC15-64F4D300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24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74C00D-C7B8-3446-AC01-54013B29C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BAC2F-828C-E643-95CA-2334DC961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86523-D3D5-854E-9610-FC60837ED7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1EF54-3CDC-0F49-BB34-3A052F3C0749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42B90-D66B-084F-87FA-9844B45D9F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DB519-05E4-1341-82B1-D0677F731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0F7F3F-CF80-104C-A000-564C17A75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66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adley/r4ds/blob/master/pipes.Rmd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1A7AD-284C-B246-B062-87460D35EB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Tidy data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28B0FA-1A52-DB47-A2DF-6A6F007857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852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353" y="365125"/>
            <a:ext cx="10847294" cy="1325563"/>
          </a:xfrm>
        </p:spPr>
        <p:txBody>
          <a:bodyPr/>
          <a:lstStyle/>
          <a:p>
            <a:r>
              <a:rPr lang="en-US" dirty="0"/>
              <a:t>%&gt;% “pipes” output into the next function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19" y="2224130"/>
            <a:ext cx="11125161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foo_foo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 &lt;-</a:t>
            </a:r>
            <a:r>
              <a:rPr lang="en-US" sz="2400" dirty="0">
                <a:solidFill>
                  <a:srgbClr val="4E9A06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 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little_bunny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()</a:t>
            </a:r>
          </a:p>
          <a:p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bop_on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scoop_up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hop_through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</a:t>
            </a:r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foo_foo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, forest), </a:t>
            </a:r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field_mouse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), head)</a:t>
            </a:r>
          </a:p>
          <a:p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# compared to</a:t>
            </a:r>
          </a:p>
          <a:p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foo_foo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 %&gt;%</a:t>
            </a:r>
          </a:p>
          <a:p>
            <a:r>
              <a:rPr lang="en-US" sz="2400" b="1" dirty="0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	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hop_through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(forest) %&gt;%</a:t>
            </a:r>
          </a:p>
          <a:p>
            <a:r>
              <a:rPr lang="en-US" sz="2400" b="1" dirty="0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	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scoop_up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</a:t>
            </a:r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field_mouse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) %&gt;%</a:t>
            </a:r>
          </a:p>
          <a:p>
            <a:r>
              <a:rPr lang="en-US" sz="2400" b="1" dirty="0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	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bop_on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(head)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B0072B-1EFE-B34E-B3E3-4F9D0CB29D20}"/>
              </a:ext>
            </a:extLst>
          </p:cNvPr>
          <p:cNvSpPr/>
          <p:nvPr/>
        </p:nvSpPr>
        <p:spPr>
          <a:xfrm>
            <a:off x="4920519" y="6358558"/>
            <a:ext cx="71249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Inspiration from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hadley</a:t>
            </a:r>
            <a:r>
              <a:rPr lang="en-US" dirty="0">
                <a:hlinkClick r:id="rId2"/>
              </a:rPr>
              <a:t>/r4ds/blob/master/</a:t>
            </a:r>
            <a:r>
              <a:rPr lang="en-US" dirty="0" err="1">
                <a:hlinkClick r:id="rId2"/>
              </a:rPr>
              <a:t>pipes.Rmd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188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 usage</a:t>
            </a:r>
          </a:p>
        </p:txBody>
      </p:sp>
      <p:sp>
        <p:nvSpPr>
          <p:cNvPr id="4" name="Rectangle 3"/>
          <p:cNvSpPr/>
          <p:nvPr/>
        </p:nvSpPr>
        <p:spPr>
          <a:xfrm>
            <a:off x="838200" y="1966863"/>
            <a:ext cx="1106244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# the pipe assumes you’re inputting into the first argument</a:t>
            </a:r>
          </a:p>
          <a:p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x %&gt;% f # equal to f(x)</a:t>
            </a:r>
          </a:p>
          <a:p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x %&gt;% f(y) # </a:t>
            </a:r>
            <a:r>
              <a:rPr lang="fr-FR" sz="2400" dirty="0" err="1">
                <a:latin typeface="Anonymous Pro" charset="0"/>
                <a:ea typeface="Anonymous Pro" charset="0"/>
                <a:cs typeface="Anonymous Pro" charset="0"/>
              </a:rPr>
              <a:t>equal</a:t>
            </a:r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 to f(x, y)</a:t>
            </a:r>
          </a:p>
          <a:p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x %&gt;% f(y, z, a = 1) # </a:t>
            </a:r>
            <a:r>
              <a:rPr lang="fr-FR" sz="2400" dirty="0" err="1">
                <a:latin typeface="Anonymous Pro" charset="0"/>
                <a:ea typeface="Anonymous Pro" charset="0"/>
                <a:cs typeface="Anonymous Pro" charset="0"/>
              </a:rPr>
              <a:t>equal</a:t>
            </a:r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 to f(x , y, z, a=1)</a:t>
            </a:r>
          </a:p>
          <a:p>
            <a:endParaRPr lang="fr-FR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# </a:t>
            </a:r>
            <a:r>
              <a:rPr lang="fr-FR" sz="2400" dirty="0" err="1">
                <a:latin typeface="Anonymous Pro" charset="0"/>
                <a:ea typeface="Anonymous Pro" charset="0"/>
                <a:cs typeface="Anonymous Pro" charset="0"/>
              </a:rPr>
              <a:t>overriding</a:t>
            </a:r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 </a:t>
            </a:r>
            <a:r>
              <a:rPr lang="fr-FR" sz="2400" dirty="0" err="1">
                <a:latin typeface="Anonymous Pro" charset="0"/>
                <a:ea typeface="Anonymous Pro" charset="0"/>
                <a:cs typeface="Anonymous Pro" charset="0"/>
              </a:rPr>
              <a:t>this</a:t>
            </a:r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 </a:t>
            </a:r>
            <a:r>
              <a:rPr lang="fr-FR" sz="2400" dirty="0" err="1">
                <a:latin typeface="Anonymous Pro" charset="0"/>
                <a:ea typeface="Anonymous Pro" charset="0"/>
                <a:cs typeface="Anonymous Pro" charset="0"/>
              </a:rPr>
              <a:t>requires</a:t>
            </a:r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 the . </a:t>
            </a:r>
            <a:r>
              <a:rPr lang="fr-FR" sz="2400" dirty="0" err="1">
                <a:latin typeface="Anonymous Pro" charset="0"/>
                <a:ea typeface="Anonymous Pro" charset="0"/>
                <a:cs typeface="Anonymous Pro" charset="0"/>
              </a:rPr>
              <a:t>placeholder</a:t>
            </a:r>
            <a:endParaRPr lang="fr-FR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x %&gt;% f(y, .) # </a:t>
            </a:r>
            <a:r>
              <a:rPr lang="fr-FR" sz="2400" dirty="0" err="1">
                <a:latin typeface="Anonymous Pro" charset="0"/>
                <a:ea typeface="Anonymous Pro" charset="0"/>
                <a:cs typeface="Anonymous Pro" charset="0"/>
              </a:rPr>
              <a:t>equal</a:t>
            </a:r>
            <a:r>
              <a:rPr lang="fr-FR" sz="2400" dirty="0">
                <a:latin typeface="Anonymous Pro" charset="0"/>
                <a:ea typeface="Anonymous Pro" charset="0"/>
                <a:cs typeface="Anonymous Pro" charset="0"/>
              </a:rPr>
              <a:t> to f(y, x)</a:t>
            </a:r>
          </a:p>
        </p:txBody>
      </p:sp>
    </p:spTree>
    <p:extLst>
      <p:ext uri="{BB962C8B-B14F-4D97-AF65-F5344CB8AC3E}">
        <p14:creationId xmlns:p14="http://schemas.microsoft.com/office/powerpoint/2010/main" val="936373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42C92-62D2-834C-9CCA-526EFD549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data frames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4B2B93-EB53-084E-9B85-1F7189E7A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932" y="1924086"/>
            <a:ext cx="6582136" cy="469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470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100FE9-CDAE-1743-AE71-5EFC035B9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686" y="365125"/>
            <a:ext cx="6226628" cy="6226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4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D1F9A2-1F39-5D42-AD9F-CE8BA7D94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043" y="259534"/>
            <a:ext cx="6389914" cy="638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302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D1F9A2-1F39-5D42-AD9F-CE8BA7D94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413" y="520826"/>
            <a:ext cx="6337174" cy="633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57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pipe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DF8D48-15A9-0D48-AFBA-A0858B66AD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9758" y="1342851"/>
            <a:ext cx="5992484" cy="417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9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pipe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D27045-3929-E640-A37F-77507CBECA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96619"/>
            <a:ext cx="10515600" cy="880344"/>
          </a:xfrm>
        </p:spPr>
        <p:txBody>
          <a:bodyPr/>
          <a:lstStyle/>
          <a:p>
            <a:r>
              <a:rPr lang="en-US" dirty="0"/>
              <a:t>Now in the </a:t>
            </a:r>
            <a:r>
              <a:rPr lang="en-US" dirty="0" err="1"/>
              <a:t>tidyverse</a:t>
            </a:r>
            <a:r>
              <a:rPr lang="en-US" dirty="0"/>
              <a:t> (</a:t>
            </a:r>
            <a:r>
              <a:rPr lang="en-US" dirty="0" err="1"/>
              <a:t>dplyr</a:t>
            </a:r>
            <a:r>
              <a:rPr lang="en-US" dirty="0"/>
              <a:t>)!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5098" y="1690688"/>
            <a:ext cx="76073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695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2CDE4-BEF8-B945-8649-8B0A9C888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46A43-B570-AA40-A1AD-B637C2C68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Little bunny Foo Foo</a:t>
            </a:r>
          </a:p>
          <a:p>
            <a:pPr marL="0" indent="0">
              <a:buNone/>
            </a:pPr>
            <a:r>
              <a:rPr lang="en-US" dirty="0"/>
              <a:t>Hopping through the forest</a:t>
            </a:r>
          </a:p>
          <a:p>
            <a:pPr marL="0" indent="0">
              <a:buNone/>
            </a:pPr>
            <a:r>
              <a:rPr lang="en-US" dirty="0"/>
              <a:t>Scooping up the field mice</a:t>
            </a:r>
          </a:p>
          <a:p>
            <a:pPr marL="0" indent="0">
              <a:buNone/>
            </a:pPr>
            <a:r>
              <a:rPr lang="en-US" dirty="0"/>
              <a:t>And bopping them on the head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90ACC8-D1B0-CA41-9868-FA3C97530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593" y="5416952"/>
            <a:ext cx="8788814" cy="84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02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841" y="89113"/>
            <a:ext cx="10515600" cy="1325563"/>
          </a:xfrm>
        </p:spPr>
        <p:txBody>
          <a:bodyPr/>
          <a:lstStyle/>
          <a:p>
            <a:r>
              <a:rPr lang="en-US" dirty="0"/>
              <a:t>Typical R function definition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19" y="1524882"/>
            <a:ext cx="48974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foo_foo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 &lt;-</a:t>
            </a:r>
            <a:r>
              <a:rPr lang="en-US" sz="2400" dirty="0">
                <a:solidFill>
                  <a:srgbClr val="4E9A06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 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little_bunny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()</a:t>
            </a:r>
          </a:p>
          <a:p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hop_through</a:t>
            </a:r>
            <a:r>
              <a:rPr lang="en-US" sz="2400" dirty="0">
                <a:latin typeface="Anonymous Pro" charset="0"/>
              </a:rPr>
              <a:t>(</a:t>
            </a:r>
            <a:r>
              <a:rPr lang="en-US" sz="2400" dirty="0" err="1">
                <a:latin typeface="Anonymous Pro" charset="0"/>
              </a:rPr>
              <a:t>foo_foo</a:t>
            </a:r>
            <a:r>
              <a:rPr lang="en-US" sz="2400" dirty="0">
                <a:latin typeface="Anonymous Pro" charset="0"/>
              </a:rPr>
              <a:t>, forest)</a:t>
            </a:r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3272119" y="2725212"/>
            <a:ext cx="347383" cy="1053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33189" y="3885200"/>
            <a:ext cx="2372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Anonymous Pro" charset="0"/>
                <a:ea typeface="Anonymous Pro" charset="0"/>
                <a:cs typeface="Anonymous Pro" charset="0"/>
              </a:rPr>
              <a:t>Action/Method</a:t>
            </a:r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095905" y="3885200"/>
            <a:ext cx="13954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Subject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781270" y="3885200"/>
            <a:ext cx="2708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Anonymous Pro" charset="0"/>
                <a:ea typeface="Anonymous Pro" charset="0"/>
                <a:cs typeface="Anonymous Pro" charset="0"/>
              </a:rPr>
              <a:t>Other arguments</a:t>
            </a:r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4781270" y="2725212"/>
            <a:ext cx="347383" cy="1053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1089212" y="2725211"/>
            <a:ext cx="356668" cy="10534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3272119" y="4346865"/>
            <a:ext cx="347383" cy="1053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4781270" y="4346865"/>
            <a:ext cx="347383" cy="10534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1089212" y="4346864"/>
            <a:ext cx="356668" cy="10534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1267547" y="5400275"/>
            <a:ext cx="45352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04A87"/>
                </a:solidFill>
                <a:effectLst/>
                <a:latin typeface="Anonymous Pro" charset="0"/>
              </a:rPr>
              <a:t>subset(</a:t>
            </a:r>
            <a:r>
              <a:rPr lang="en-US" sz="2400" dirty="0">
                <a:latin typeface="Anonymous Pro" charset="0"/>
              </a:rPr>
              <a:t>dataset, frequency &gt; 0.001)</a:t>
            </a:r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267546" y="5892452"/>
            <a:ext cx="38125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204A87"/>
                </a:solidFill>
                <a:effectLst/>
                <a:latin typeface="Anonymous Pro" charset="0"/>
              </a:rPr>
              <a:t>mean(</a:t>
            </a:r>
            <a:r>
              <a:rPr lang="en-US" sz="2400" dirty="0" err="1">
                <a:latin typeface="Anonymous Pro" charset="0"/>
              </a:rPr>
              <a:t>dataset$age</a:t>
            </a:r>
            <a:r>
              <a:rPr lang="en-US" sz="2400" dirty="0">
                <a:latin typeface="Anonymous Pro" charset="0"/>
              </a:rPr>
              <a:t>, </a:t>
            </a:r>
            <a:r>
              <a:rPr lang="en-US" sz="2400" dirty="0" err="1">
                <a:latin typeface="Anonymous Pro" charset="0"/>
              </a:rPr>
              <a:t>na.rm</a:t>
            </a:r>
            <a:r>
              <a:rPr lang="en-US" sz="2400" dirty="0">
                <a:latin typeface="Anonymous Pro" charset="0"/>
              </a:rPr>
              <a:t>=T)</a:t>
            </a:r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09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/>
      <p:bldP spid="34" grpId="0"/>
      <p:bldP spid="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together commands is bulky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19" y="2640989"/>
            <a:ext cx="48974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foo_foo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 &lt;-</a:t>
            </a:r>
            <a:r>
              <a:rPr lang="en-US" sz="2400" dirty="0">
                <a:solidFill>
                  <a:srgbClr val="4E9A06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 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little_bunny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()</a:t>
            </a:r>
          </a:p>
          <a:p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hop_through</a:t>
            </a:r>
            <a:r>
              <a:rPr lang="en-US" sz="2400" dirty="0">
                <a:latin typeface="Anonymous Pro" charset="0"/>
              </a:rPr>
              <a:t>(</a:t>
            </a:r>
            <a:r>
              <a:rPr lang="en-US" sz="2400" dirty="0" err="1">
                <a:latin typeface="Anonymous Pro" charset="0"/>
              </a:rPr>
              <a:t>foo_foo</a:t>
            </a:r>
            <a:r>
              <a:rPr lang="en-US" sz="2400" dirty="0">
                <a:latin typeface="Anonymous Pro" charset="0"/>
              </a:rPr>
              <a:t>, forest)</a:t>
            </a:r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67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together commands is bulky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19" y="2640989"/>
            <a:ext cx="910537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foo_foo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 &lt;-</a:t>
            </a:r>
            <a:r>
              <a:rPr lang="en-US" sz="2400" dirty="0">
                <a:solidFill>
                  <a:srgbClr val="4E9A06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 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little_bunny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()</a:t>
            </a:r>
          </a:p>
          <a:p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scoop_up</a:t>
            </a:r>
            <a:r>
              <a:rPr lang="en-US" sz="2400" dirty="0">
                <a:latin typeface="Anonymous Pro" charset="0"/>
              </a:rPr>
              <a:t>(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hop_through</a:t>
            </a:r>
            <a:r>
              <a:rPr lang="en-US" sz="2400" dirty="0">
                <a:latin typeface="Anonymous Pro" charset="0"/>
              </a:rPr>
              <a:t>(</a:t>
            </a:r>
            <a:r>
              <a:rPr lang="en-US" sz="2400" dirty="0" err="1">
                <a:latin typeface="Anonymous Pro" charset="0"/>
              </a:rPr>
              <a:t>foo_foo</a:t>
            </a:r>
            <a:r>
              <a:rPr lang="en-US" sz="2400" dirty="0">
                <a:latin typeface="Anonymous Pro" charset="0"/>
              </a:rPr>
              <a:t>, forest), </a:t>
            </a:r>
            <a:r>
              <a:rPr lang="en-US" sz="2400" dirty="0" err="1">
                <a:latin typeface="Anonymous Pro" charset="0"/>
              </a:rPr>
              <a:t>field_mouse</a:t>
            </a:r>
            <a:r>
              <a:rPr lang="en-US" sz="2400" dirty="0">
                <a:latin typeface="Anonymous Pro" charset="0"/>
              </a:rPr>
              <a:t>)</a:t>
            </a:r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669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together commands is bulky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19" y="2640989"/>
            <a:ext cx="1112516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foo_foo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 &lt;-</a:t>
            </a:r>
            <a:r>
              <a:rPr lang="en-US" sz="2400" dirty="0">
                <a:solidFill>
                  <a:srgbClr val="4E9A06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 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little_bunny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()</a:t>
            </a:r>
          </a:p>
          <a:p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bop_on</a:t>
            </a:r>
            <a:r>
              <a:rPr lang="en-US" sz="2400" dirty="0">
                <a:latin typeface="Anonymous Pro" charset="0"/>
              </a:rPr>
              <a:t>(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scoop_up</a:t>
            </a:r>
            <a:r>
              <a:rPr lang="en-US" sz="2400" dirty="0">
                <a:latin typeface="Anonymous Pro" charset="0"/>
              </a:rPr>
              <a:t>(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hop_through</a:t>
            </a:r>
            <a:r>
              <a:rPr lang="en-US" sz="2400" dirty="0">
                <a:latin typeface="Anonymous Pro" charset="0"/>
              </a:rPr>
              <a:t>(</a:t>
            </a:r>
            <a:r>
              <a:rPr lang="en-US" sz="2400" dirty="0" err="1">
                <a:latin typeface="Anonymous Pro" charset="0"/>
              </a:rPr>
              <a:t>foo_foo</a:t>
            </a:r>
            <a:r>
              <a:rPr lang="en-US" sz="2400" dirty="0">
                <a:latin typeface="Anonymous Pro" charset="0"/>
              </a:rPr>
              <a:t>, forest), </a:t>
            </a:r>
            <a:r>
              <a:rPr lang="en-US" sz="2400" dirty="0" err="1">
                <a:latin typeface="Anonymous Pro" charset="0"/>
              </a:rPr>
              <a:t>field_mouse</a:t>
            </a:r>
            <a:r>
              <a:rPr lang="en-US" sz="2400" dirty="0">
                <a:latin typeface="Anonymous Pro" charset="0"/>
              </a:rPr>
              <a:t>), head)</a:t>
            </a:r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1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could do this, but still hard to read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18" y="1793825"/>
            <a:ext cx="1082038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foo_foo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 &lt;-</a:t>
            </a:r>
            <a:r>
              <a:rPr lang="en-US" sz="2400" dirty="0">
                <a:solidFill>
                  <a:srgbClr val="4E9A06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 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  <a:ea typeface="Anonymous Pro" charset="0"/>
                <a:cs typeface="Anonymous Pro" charset="0"/>
              </a:rPr>
              <a:t>little_bunny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()</a:t>
            </a:r>
          </a:p>
          <a:p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bop_on</a:t>
            </a:r>
            <a:r>
              <a:rPr lang="en-US" sz="2400" dirty="0">
                <a:latin typeface="Anonymous Pro" charset="0"/>
              </a:rPr>
              <a:t>(</a:t>
            </a:r>
          </a:p>
          <a:p>
            <a:r>
              <a:rPr lang="en-US" sz="2400" b="1" dirty="0">
                <a:solidFill>
                  <a:srgbClr val="204A87"/>
                </a:solidFill>
                <a:effectLst/>
                <a:latin typeface="Anonymous Pro" charset="0"/>
              </a:rPr>
              <a:t>	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scoop_up</a:t>
            </a:r>
            <a:r>
              <a:rPr lang="en-US" sz="2400" dirty="0">
                <a:latin typeface="Anonymous Pro" charset="0"/>
              </a:rPr>
              <a:t>(</a:t>
            </a:r>
          </a:p>
          <a:p>
            <a:r>
              <a:rPr lang="en-US" sz="2400" b="1" dirty="0">
                <a:solidFill>
                  <a:srgbClr val="204A87"/>
                </a:solidFill>
                <a:effectLst/>
                <a:latin typeface="Anonymous Pro" charset="0"/>
              </a:rPr>
              <a:t>		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hop_through</a:t>
            </a:r>
            <a:r>
              <a:rPr lang="en-US" sz="2400" dirty="0">
                <a:latin typeface="Anonymous Pro" charset="0"/>
              </a:rPr>
              <a:t>(</a:t>
            </a:r>
            <a:r>
              <a:rPr lang="en-US" sz="2400" dirty="0" err="1">
                <a:latin typeface="Anonymous Pro" charset="0"/>
              </a:rPr>
              <a:t>foo_foo</a:t>
            </a:r>
            <a:r>
              <a:rPr lang="en-US" sz="2400" dirty="0">
                <a:latin typeface="Anonymous Pro" charset="0"/>
              </a:rPr>
              <a:t>, forest),</a:t>
            </a:r>
          </a:p>
          <a:p>
            <a:r>
              <a:rPr lang="en-US" sz="2400" dirty="0">
                <a:latin typeface="Anonymous Pro" charset="0"/>
              </a:rPr>
              <a:t>	</a:t>
            </a:r>
            <a:r>
              <a:rPr lang="en-US" sz="2400" dirty="0" err="1">
                <a:latin typeface="Anonymous Pro" charset="0"/>
              </a:rPr>
              <a:t>field_mouse</a:t>
            </a:r>
            <a:r>
              <a:rPr lang="en-US" sz="2400" dirty="0">
                <a:latin typeface="Anonymous Pro" charset="0"/>
              </a:rPr>
              <a:t>),</a:t>
            </a:r>
          </a:p>
          <a:p>
            <a:r>
              <a:rPr lang="en-US" sz="2400" dirty="0">
                <a:latin typeface="Anonymous Pro" charset="0"/>
              </a:rPr>
              <a:t>head)</a:t>
            </a:r>
          </a:p>
          <a:p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  <a:p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# or you can store the variables, but this will take up more</a:t>
            </a:r>
          </a:p>
          <a:p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# memory and clutter namespace, e.g.:</a:t>
            </a:r>
          </a:p>
          <a:p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hopped_bunny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 = </a:t>
            </a:r>
            <a:r>
              <a:rPr lang="en-US" sz="2400" b="1" dirty="0" err="1">
                <a:solidFill>
                  <a:srgbClr val="204A87"/>
                </a:solidFill>
                <a:effectLst/>
                <a:latin typeface="Anonymous Pro" charset="0"/>
              </a:rPr>
              <a:t>hop_through</a:t>
            </a:r>
            <a:r>
              <a:rPr lang="en-US" sz="2400" dirty="0">
                <a:latin typeface="Anonymous Pro" charset="0"/>
              </a:rPr>
              <a:t>(</a:t>
            </a:r>
            <a:r>
              <a:rPr lang="en-US" sz="2400" dirty="0" err="1">
                <a:latin typeface="Anonymous Pro" charset="0"/>
              </a:rPr>
              <a:t>foo_foo</a:t>
            </a:r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, forest)</a:t>
            </a:r>
          </a:p>
          <a:p>
            <a:r>
              <a:rPr lang="en-US" sz="2400" dirty="0">
                <a:latin typeface="Anonymous Pro" charset="0"/>
                <a:ea typeface="Anonymous Pro" charset="0"/>
                <a:cs typeface="Anonymous Pro" charset="0"/>
              </a:rPr>
              <a:t># </a:t>
            </a:r>
            <a:r>
              <a:rPr lang="en-US" sz="2400" dirty="0" err="1">
                <a:latin typeface="Anonymous Pro" charset="0"/>
                <a:ea typeface="Anonymous Pro" charset="0"/>
                <a:cs typeface="Anonymous Pro" charset="0"/>
              </a:rPr>
              <a:t>etc</a:t>
            </a:r>
            <a:endParaRPr lang="en-US" sz="2400" dirty="0">
              <a:latin typeface="Anonymous Pro" charset="0"/>
              <a:ea typeface="Anonymous Pro" charset="0"/>
              <a:cs typeface="Anonymou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402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3141</TotalTime>
  <Words>352</Words>
  <Application>Microsoft Macintosh PowerPoint</Application>
  <PresentationFormat>Widescreen</PresentationFormat>
  <Paragraphs>63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Anonymous Pro</vt:lpstr>
      <vt:lpstr>Arial</vt:lpstr>
      <vt:lpstr>Calibri</vt:lpstr>
      <vt:lpstr>Calibri Light</vt:lpstr>
      <vt:lpstr>Office Theme</vt:lpstr>
      <vt:lpstr>Tidy data in R</vt:lpstr>
      <vt:lpstr>The pipe</vt:lpstr>
      <vt:lpstr>The pipe</vt:lpstr>
      <vt:lpstr>PowerPoint Presentation</vt:lpstr>
      <vt:lpstr>Typical R function definition</vt:lpstr>
      <vt:lpstr>Chaining together commands is bulky</vt:lpstr>
      <vt:lpstr>Chaining together commands is bulky</vt:lpstr>
      <vt:lpstr>Chaining together commands is bulky</vt:lpstr>
      <vt:lpstr>You could do this, but still hard to read</vt:lpstr>
      <vt:lpstr>%&gt;% “pipes” output into the next function</vt:lpstr>
      <vt:lpstr>Pipe usage</vt:lpstr>
      <vt:lpstr>Joining data frames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Tidy data</dc:title>
  <dc:creator>Karczewski, Konrad J.</dc:creator>
  <cp:lastModifiedBy>Karczewski, Konrad J.</cp:lastModifiedBy>
  <cp:revision>20</cp:revision>
  <dcterms:created xsi:type="dcterms:W3CDTF">2018-09-18T07:59:48Z</dcterms:created>
  <dcterms:modified xsi:type="dcterms:W3CDTF">2018-09-24T09:05:02Z</dcterms:modified>
</cp:coreProperties>
</file>

<file path=docProps/thumbnail.jpeg>
</file>